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5" r:id="rId12"/>
    <p:sldId id="262" r:id="rId13"/>
    <p:sldId id="277" r:id="rId14"/>
    <p:sldId id="263" r:id="rId15"/>
    <p:sldId id="27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7" autoAdjust="0"/>
  </p:normalViewPr>
  <p:slideViewPr>
    <p:cSldViewPr snapToGrid="0">
      <p:cViewPr varScale="1">
        <p:scale>
          <a:sx n="65" d="100"/>
          <a:sy n="65" d="100"/>
        </p:scale>
        <p:origin x="-918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учеников</c:v>
                </c:pt>
              </c:strCache>
            </c:strRef>
          </c:tx>
          <c:dPt>
            <c:idx val="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без ошибок</c:v>
                </c:pt>
                <c:pt idx="1">
                  <c:v>1 ошибка</c:v>
                </c:pt>
                <c:pt idx="2">
                  <c:v>2 ошибки </c:v>
                </c:pt>
                <c:pt idx="3">
                  <c:v>не справились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17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98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582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0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83381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1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17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77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477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05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53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153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77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48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22E5-7BFD-440B-A53D-0449DAF56E3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C632CE-8DE3-46F6-8839-C19228292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89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s://ru.wikipedia.org/wiki/%D0%9F%D0%BE%D1%81%D1%82%D0%9D%D0%B0%D1%83%D0%BA%D0%B0" TargetMode="External"/><Relationship Id="rId2" Type="http://schemas.openxmlformats.org/officeDocument/2006/relationships/hyperlink" Target="https://infourok.ru/go.html?href=http://postnauka.ru/video/5554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nfourok.ru/go.html?href=http://volna.org/russkij_jazyk/istoriia_pro_padiezhi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s-t.ru/sobaka-stala-merom-san-francisko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s-t.ru/sobaka-stala-merom-san-francisko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s-t.ru/sobaka-stala-merom-san-francisk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380" y="245660"/>
            <a:ext cx="660551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ru-RU" sz="60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ИСТОРИЯ ПАДЕЖЕЙ</a:t>
            </a:r>
            <a:endParaRPr lang="ru-RU" sz="6000" b="1" i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977" y="2647667"/>
            <a:ext cx="4217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Мыльцевой</a:t>
            </a:r>
            <a:r>
              <a:rPr lang="ru-RU" sz="2400" dirty="0"/>
              <a:t> </a:t>
            </a:r>
            <a:r>
              <a:rPr lang="ru-RU" sz="2400" dirty="0" smtClean="0"/>
              <a:t>Полины ученицы 6 «А» МБОУ СОШ №24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10935" y="4424065"/>
            <a:ext cx="54864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Руководитель: учитель Русского языка и литературы</a:t>
            </a:r>
          </a:p>
          <a:p>
            <a:r>
              <a:rPr lang="ru-RU" sz="2800" dirty="0" smtClean="0"/>
              <a:t>Абраменко Людмила Анатольевна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557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6820" y="446543"/>
            <a:ext cx="6162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u="sng" dirty="0"/>
              <a:t>Как быстрее запомнить Падежи?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6573" y="1511069"/>
            <a:ext cx="8902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u="sng" dirty="0">
                <a:solidFill>
                  <a:srgbClr val="FF0000"/>
                </a:solidFill>
                <a:latin typeface="Roboto"/>
              </a:rPr>
              <a:t>И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ван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Р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убил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Д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рова,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В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асилиса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Т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опила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П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ечь.</a:t>
            </a:r>
            <a:endParaRPr lang="ru-RU" sz="3200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6432" y="2637150"/>
            <a:ext cx="9463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u="sng" dirty="0">
                <a:solidFill>
                  <a:srgbClr val="FF0000"/>
                </a:solidFill>
                <a:latin typeface="Roboto"/>
              </a:rPr>
              <a:t>И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ван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Р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одил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Д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евчонку,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В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елел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Т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ащить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П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еленку.</a:t>
            </a:r>
            <a:endParaRPr lang="ru-RU" sz="32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506" y="3763231"/>
            <a:ext cx="8300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u="sng" dirty="0">
                <a:solidFill>
                  <a:srgbClr val="FF0000"/>
                </a:solidFill>
                <a:latin typeface="Roboto"/>
              </a:rPr>
              <a:t>И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ван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Р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убил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Д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рова,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В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елел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Т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ащить </a:t>
            </a:r>
            <a:r>
              <a:rPr lang="ru-RU" sz="3200" u="sng" dirty="0">
                <a:solidFill>
                  <a:srgbClr val="FF0000"/>
                </a:solidFill>
                <a:latin typeface="Roboto"/>
              </a:rPr>
              <a:t>П</a:t>
            </a:r>
            <a:r>
              <a:rPr lang="ru-RU" sz="3200" u="sng" dirty="0">
                <a:solidFill>
                  <a:srgbClr val="454545"/>
                </a:solidFill>
                <a:latin typeface="Roboto"/>
              </a:rPr>
              <a:t>илу.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xmlns="" val="208108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8946" y="282769"/>
            <a:ext cx="7632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0000"/>
                </a:solidFill>
                <a:latin typeface="Open Sans"/>
              </a:rPr>
              <a:t>А есть ли падежи в других </a:t>
            </a:r>
            <a:r>
              <a:rPr lang="ru-RU" sz="3200" b="1" i="1" u="sng" dirty="0" smtClean="0">
                <a:solidFill>
                  <a:srgbClr val="000000"/>
                </a:solidFill>
                <a:latin typeface="Open Sans"/>
              </a:rPr>
              <a:t>языках?</a:t>
            </a:r>
            <a:endParaRPr lang="ru-RU" sz="3200" b="1" i="1" dirty="0"/>
          </a:p>
        </p:txBody>
      </p:sp>
      <p:pic>
        <p:nvPicPr>
          <p:cNvPr id="2050" name="Picture 2" descr="https://png.pngtree.com/element_origin_min_pic/16/11/23/89dfcd43adbc21443848e71018cc7cd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5691" y="1011860"/>
            <a:ext cx="4825857" cy="497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9137" y="867544"/>
            <a:ext cx="51583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400" dirty="0">
                <a:solidFill>
                  <a:srgbClr val="000000"/>
                </a:solidFill>
                <a:latin typeface="Open Sans"/>
              </a:rPr>
              <a:t>Оказывается не только русским школьникам приходится учить падежи. В английском языке имеется 2 падежа, в немецком 4. А вот эстонские ученики должны запомнить 14 падежей, а школьники в Финляндии - 15 падежей. Дети Венгрии изучают 22 падежа. В некоторых языках народов Дагестана - 48 падежей. А у китайцев существительные совсем не склоняются и падежей в грамматике нет.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79673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033" y="136478"/>
            <a:ext cx="1528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/>
              <a:t>Практика:</a:t>
            </a:r>
            <a:endParaRPr lang="ru-RU" sz="20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73774" y="241561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Задания на знание падежей 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252351288"/>
              </p:ext>
            </p:extLst>
          </p:nvPr>
        </p:nvGraphicFramePr>
        <p:xfrm>
          <a:off x="573774" y="685198"/>
          <a:ext cx="7928781" cy="4102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4024" y="4936615"/>
            <a:ext cx="7328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 : большая часть класса справилась с заданиями без ошибок</a:t>
            </a:r>
          </a:p>
          <a:p>
            <a:r>
              <a:rPr lang="ru-RU" dirty="0" smtClean="0"/>
              <a:t>Некоторые допустили 1-2 ошибки значит, им стоит подучить или повторить эту тему.</a:t>
            </a:r>
          </a:p>
          <a:p>
            <a:r>
              <a:rPr lang="ru-RU" dirty="0" smtClean="0"/>
              <a:t>А те кто не справился с заданиями, тем стоит выучить падежи т.к. эта тема будет в </a:t>
            </a:r>
            <a:r>
              <a:rPr lang="ru-RU" dirty="0" err="1" smtClean="0"/>
              <a:t>впр</a:t>
            </a:r>
            <a:r>
              <a:rPr lang="ru-RU" dirty="0"/>
              <a:t> </a:t>
            </a:r>
            <a:r>
              <a:rPr lang="ru-RU" dirty="0" smtClean="0"/>
              <a:t>и а переводном экзамене.</a:t>
            </a:r>
          </a:p>
          <a:p>
            <a:r>
              <a:rPr lang="ru-RU" dirty="0" smtClean="0"/>
              <a:t>Эти ошибки могут повлиять на оценку.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4857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248" y="232012"/>
            <a:ext cx="2497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Вопросы!)</a:t>
            </a:r>
            <a:endParaRPr lang="ru-RU" sz="36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96037" y="1310187"/>
            <a:ext cx="7055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Сколько падежей учат дети в Китае?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66215" y="2965526"/>
            <a:ext cx="5148288" cy="529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подтверждает практика?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7324" y="4561676"/>
            <a:ext cx="7149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какой падеж похож </a:t>
            </a:r>
            <a:r>
              <a:rPr lang="ru-RU" sz="2800" dirty="0" smtClean="0"/>
              <a:t>Количественно-отделительный </a:t>
            </a:r>
            <a:r>
              <a:rPr lang="ru-RU" sz="2800" dirty="0" smtClean="0"/>
              <a:t>падеж?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9219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233" y="333824"/>
            <a:ext cx="73788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0000"/>
                </a:solidFill>
                <a:latin typeface="Open Sans"/>
              </a:rPr>
              <a:t>Использованная литература:</a:t>
            </a:r>
            <a:endParaRPr lang="ru-RU" sz="2400" dirty="0">
              <a:solidFill>
                <a:srgbClr val="000000"/>
              </a:solidFill>
              <a:latin typeface="Open Sans"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1) Григорян  Л.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Т.Язык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мой – друг мой.-  2 –е издание, исправленное и дополненное. Москва "Просвещение" 1988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2)Волина И. Учимся играя.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3)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Войнова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Т.М. Изучение лексики на материале пословиц и поговорок //РЯШ. 2002. № 3. С.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44 – 47.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4) Козырева Л. М. Путешествие в страну падежей. // Академия Развития. 2004. С. 77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5) Аркадьев П. </a:t>
            </a:r>
            <a:r>
              <a:rPr lang="ru-RU" dirty="0">
                <a:solidFill>
                  <a:srgbClr val="1DBEF1"/>
                </a:solidFill>
                <a:latin typeface="Open Sans"/>
                <a:hlinkClick r:id="rId2"/>
              </a:rPr>
              <a:t>Падежи в языках мира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 </a:t>
            </a:r>
            <a:r>
              <a:rPr lang="ru-RU" dirty="0" err="1">
                <a:solidFill>
                  <a:srgbClr val="1DBEF1"/>
                </a:solidFill>
                <a:latin typeface="Open Sans"/>
                <a:hlinkClick r:id="rId3"/>
              </a:rPr>
              <a:t>ПостНаука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 (26.11.2015).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6)Иванова В. А.,  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Потиха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З. А.,  Розенталь Д. Э.  Занимательно о русском языке. -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 Ленинград. "Просвещение" 1990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7) История про падежи (с дискуссией) Секреты Архивариуса http://ab2905.blogspot.ru/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8)</a:t>
            </a:r>
            <a:r>
              <a:rPr lang="ru-RU" dirty="0">
                <a:solidFill>
                  <a:srgbClr val="1DBEF1"/>
                </a:solidFill>
                <a:latin typeface="Open Sans"/>
                <a:hlinkClick r:id="rId4"/>
              </a:rPr>
              <a:t>http://volna.org/russkij_jazyk/istoriia_pro_padiezhi.html#hcq=hITndEp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9) http://studopedia.ru/15_129226_istoriya-vozniknoveniya-padezhey-v-russkomyazike.html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2655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ng.pngtree.com/element_origin_min_pic/16/10/25/963e8b204641e1cad1b82c3ee730bbd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116" y="136478"/>
            <a:ext cx="6845727" cy="637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5398" y="3985148"/>
            <a:ext cx="2975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СПАСИБО ЗА ВНИМАНИЕ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61116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9771" y="941654"/>
            <a:ext cx="38213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u="sng" dirty="0" smtClean="0">
                <a:solidFill>
                  <a:srgbClr val="000000"/>
                </a:solidFill>
                <a:effectLst/>
                <a:latin typeface="Open Sans"/>
              </a:rPr>
              <a:t>Цель исследования :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Open Sans"/>
              </a:rPr>
              <a:t> выяснить, как появились падежи? Может ли человек без знания падежей быть грамотным, правильно употреблять и писать слова в предложениях?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61144" y="1856054"/>
            <a:ext cx="50587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Задачи исследования:</a:t>
            </a:r>
            <a:endParaRPr lang="ru-RU" sz="2800" dirty="0" smtClean="0"/>
          </a:p>
          <a:p>
            <a:r>
              <a:rPr lang="ru-RU" sz="2800" dirty="0" smtClean="0"/>
              <a:t>1 выяснить, что такое падеж;</a:t>
            </a:r>
          </a:p>
          <a:p>
            <a:r>
              <a:rPr lang="ru-RU" sz="2800" dirty="0" smtClean="0"/>
              <a:t>2. определить, действительно ли в русском языке всего шесть падежей ;</a:t>
            </a:r>
          </a:p>
          <a:p>
            <a:r>
              <a:rPr lang="ru-RU" sz="2800" dirty="0" smtClean="0"/>
              <a:t>3. выяснить, всегда ли падежи так назывались;</a:t>
            </a:r>
          </a:p>
          <a:p>
            <a:r>
              <a:rPr lang="ru-RU" sz="2800" dirty="0" smtClean="0"/>
              <a:t>4. как запомнить падежи;</a:t>
            </a:r>
          </a:p>
          <a:p>
            <a:r>
              <a:rPr lang="ru-RU" sz="2800" dirty="0" smtClean="0"/>
              <a:t>5. узнать, есть ли падежи в иностранных языках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54084" y="110657"/>
            <a:ext cx="4336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Цели и Задачи</a:t>
            </a:r>
            <a:endParaRPr lang="ru-RU" sz="4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114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536" y="1753664"/>
            <a:ext cx="8403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000000"/>
                </a:solidFill>
                <a:effectLst/>
                <a:latin typeface="Open Sans"/>
              </a:rPr>
              <a:t>Объект исследования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Open Sans"/>
              </a:rPr>
              <a:t>: падежи русского языка.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5536" y="2976754"/>
            <a:ext cx="7051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0000"/>
                </a:solidFill>
                <a:effectLst/>
                <a:latin typeface="Open Sans"/>
              </a:rPr>
              <a:t>Предмет исследования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Open Sans"/>
              </a:rPr>
              <a:t>: роль падежей в русском языке.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38232" y="373699"/>
            <a:ext cx="6163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/>
              <a:t>Объект и Предмет исследования</a:t>
            </a:r>
            <a:endParaRPr lang="ru-RU" sz="2800" b="1" i="1" u="sng" dirty="0"/>
          </a:p>
        </p:txBody>
      </p:sp>
      <p:pic>
        <p:nvPicPr>
          <p:cNvPr id="2050" name="Picture 2" descr="https://cdn2.vectorstock.com/i/1000x1000/90/91/wizard-with-book-vector-1787909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8" t="-1994" r="-838" b="7178"/>
          <a:stretch/>
        </p:blipFill>
        <p:spPr bwMode="auto">
          <a:xfrm>
            <a:off x="5081110" y="3669378"/>
            <a:ext cx="3259215" cy="32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9339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0741" y="273149"/>
            <a:ext cx="1866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000000"/>
                </a:solidFill>
                <a:effectLst/>
                <a:latin typeface="Open Sans"/>
              </a:rPr>
              <a:t>Методы: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6093" y="1225084"/>
            <a:ext cx="2843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изучение литературы;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6093" y="2806765"/>
            <a:ext cx="4770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просмотр научно-популярных фильмов;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6093" y="2288570"/>
            <a:ext cx="377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анализ различных источников.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06093" y="1770375"/>
            <a:ext cx="2895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опрос, анкетирование;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0699" y="3739012"/>
            <a:ext cx="2268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 smtClean="0">
                <a:solidFill>
                  <a:srgbClr val="000000"/>
                </a:solidFill>
                <a:effectLst/>
                <a:latin typeface="Open Sans"/>
              </a:rPr>
              <a:t>Гипотеза:</a:t>
            </a:r>
            <a:endParaRPr lang="ru-RU" b="0" i="1" dirty="0" smtClean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6093" y="4400466"/>
            <a:ext cx="8064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000000"/>
                </a:solidFill>
                <a:latin typeface="Open Sans"/>
              </a:rPr>
              <a:t>Г</a:t>
            </a:r>
            <a:r>
              <a:rPr lang="ru-RU" sz="2400" b="0" i="0" u="sng" dirty="0" smtClean="0">
                <a:solidFill>
                  <a:srgbClr val="000000"/>
                </a:solidFill>
                <a:effectLst/>
                <a:latin typeface="Open Sans"/>
              </a:rPr>
              <a:t>рамотный человек обязательно должен знать падежи, для того чтобы красиво говорить и писать без ошибок.</a:t>
            </a:r>
            <a:endParaRPr lang="ru-RU" sz="2400" u="sng" dirty="0"/>
          </a:p>
        </p:txBody>
      </p:sp>
      <p:pic>
        <p:nvPicPr>
          <p:cNvPr id="1028" name="Picture 4" descr="http://erudit-landiya.kiev.ua/wp-content/uploads/2017/05/efaa2374e3b73d1d80ae2ae6ca4f0a0b07485b22_5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6090" y="572491"/>
            <a:ext cx="3597605" cy="302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5752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simpalsmedia.com/999.md/BoardImages/900x900/314feb56479944da229ba8c9c7ee53a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6250" y="959949"/>
            <a:ext cx="4443721" cy="520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9110" y="436729"/>
            <a:ext cx="3661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/>
              <a:t>Что такое ПАДЕЖ?</a:t>
            </a:r>
            <a:endParaRPr lang="ru-RU" sz="2800" b="1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7882" y="959949"/>
            <a:ext cx="45265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B2B2B"/>
                </a:solidFill>
                <a:latin typeface="Arial" panose="020B0604020202020204" pitchFamily="34" charset="0"/>
              </a:rPr>
              <a:t>Термин </a:t>
            </a:r>
            <a:r>
              <a:rPr lang="ru-RU" sz="2400" b="1" dirty="0">
                <a:solidFill>
                  <a:srgbClr val="2B2B2B"/>
                </a:solidFill>
                <a:latin typeface="Arial" panose="020B0604020202020204" pitchFamily="34" charset="0"/>
              </a:rPr>
              <a:t>«падеж» пришел в грамматику из старославянского языка, где </a:t>
            </a:r>
            <a:r>
              <a:rPr lang="ru-RU" sz="2400" b="1" dirty="0" smtClean="0">
                <a:solidFill>
                  <a:srgbClr val="2B2B2B"/>
                </a:solidFill>
                <a:latin typeface="Arial" panose="020B0604020202020204" pitchFamily="34" charset="0"/>
              </a:rPr>
              <a:t>падеж </a:t>
            </a:r>
            <a:r>
              <a:rPr lang="ru-RU" sz="2400" b="1" dirty="0">
                <a:solidFill>
                  <a:srgbClr val="2B2B2B"/>
                </a:solidFill>
                <a:latin typeface="Arial" panose="020B0604020202020204" pitchFamily="34" charset="0"/>
              </a:rPr>
              <a:t>был дословным переводом греческого слова </a:t>
            </a:r>
            <a:r>
              <a:rPr lang="ru-RU" sz="2400" b="1" dirty="0" err="1">
                <a:solidFill>
                  <a:srgbClr val="2B2B2B"/>
                </a:solidFill>
                <a:latin typeface="Arial" panose="020B0604020202020204" pitchFamily="34" charset="0"/>
              </a:rPr>
              <a:t>ptosis</a:t>
            </a:r>
            <a:r>
              <a:rPr lang="ru-RU" sz="2400" b="1" dirty="0">
                <a:solidFill>
                  <a:srgbClr val="2B2B2B"/>
                </a:solidFill>
                <a:latin typeface="Arial" panose="020B0604020202020204" pitchFamily="34" charset="0"/>
              </a:rPr>
              <a:t>, суффиксального производного от глагола </a:t>
            </a:r>
            <a:r>
              <a:rPr lang="ru-RU" sz="2400" b="1" dirty="0" err="1">
                <a:solidFill>
                  <a:srgbClr val="2B2B2B"/>
                </a:solidFill>
                <a:latin typeface="Arial" panose="020B0604020202020204" pitchFamily="34" charset="0"/>
              </a:rPr>
              <a:t>pipto</a:t>
            </a:r>
            <a:r>
              <a:rPr lang="ru-RU" sz="2400" b="1" dirty="0">
                <a:solidFill>
                  <a:srgbClr val="2B2B2B"/>
                </a:solidFill>
                <a:latin typeface="Arial" panose="020B0604020202020204" pitchFamily="34" charset="0"/>
              </a:rPr>
              <a:t> — «падать». Предполагается, что это слово было взято из практики игроков в кости и обозначало падение брошенной кости той или иной стороной вверх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86750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339" y="72602"/>
            <a:ext cx="87846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0000"/>
                </a:solidFill>
                <a:effectLst/>
                <a:latin typeface="Open Sans"/>
              </a:rPr>
              <a:t>Сейчас в русском языке выделяют 6 падежей</a:t>
            </a:r>
          </a:p>
        </p:txBody>
      </p:sp>
      <p:pic>
        <p:nvPicPr>
          <p:cNvPr id="9" name="Picture 3" descr="https://ds03.infourok.ru/uploads/ex/0da5/00053dc4-134f54b9/1/img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0157" y="909426"/>
            <a:ext cx="8035604" cy="454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6374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700" y="1061705"/>
            <a:ext cx="6096000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1) Именительный падеж — кто?, что?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2) Родительный падеж — нет кого?, чего?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3) Дательный падеж — дать кому?, чему?, определяет конечную точку действия.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4) Винительный падеж — вижу кого?, что?, обозначает непосредственный объект действия;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5) Творительный падеж — творю кем?</a:t>
            </a:r>
            <a:r>
              <a:rPr lang="ru-RU" sz="2000" u="sng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,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 чем?, определяет инструмент, некоторые виды временной принадлежности (ночью);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7667" y="354843"/>
            <a:ext cx="580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Сколько падежей было раньше?</a:t>
            </a:r>
            <a:endParaRPr lang="ru-RU" sz="2800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404286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812" y="335343"/>
            <a:ext cx="878461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6) Предложный падеж — думать о ком, о чём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7) Звательный падеж. От церковно-славянского звательного падежа нам осталось только слово «Боже!» (ну и Отче,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наставниче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Амвросие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Пантелеимоне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и т.п. для тех, кто читает молитвословия). В современном русском языке этот падеж возникает, когда мы обращаемся: Мам, Пап, Дядь, Тетя Ань, где образуется путем «обрезания» окончания или специально добавленным окончанием: Ванюш (Танюш), выходи!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8) Местный падеж. Обычно употребляется с предлогами «При», «В» и «На». Характеризующий вопрос: Где? При чем? На чем? — В лесу (не в лесе), На шкафу (не на шкафе), При полку (не при полке) — а как же на Святой Руси, на Украине?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9) Разделительный падеж. Образуется как производное от родительного падежа: Налить в </a:t>
            </a:r>
            <a:r>
              <a:rPr lang="ru-RU" u="sng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стакан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кефира (Выпить кефиру), Лежит головка чеснока (съесть чесноку) Сделать глоток чая (напиться чаю), Задать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жарУ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(не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жарА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), Прибавить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ходУ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(не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ходА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), Молодой человек,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огонькУ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 найдется?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10) Счетный падеж — встречается в словосочетаниях с числительным: Два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часА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(не прошло и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чАса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), Сделать три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шагА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(не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шАга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094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3165" y="604757"/>
            <a:ext cx="88664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11) Отложительный падеж — определяет исходную точку передвижения: Из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лесу,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Из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дому.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Существительное становится безударным: я Из лесу вышел; был сильный мороз.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12)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Лишительный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падеж — используется исключительно с глаголами отрицания: не хочу знать правды (не правду), не может иметь права (не право).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13) Количественно-отделительный падеж — похож на родительный падеж, но имеет отличия: чашка чаю (вместо чая)</a:t>
            </a:r>
            <a:r>
              <a:rPr lang="ru-RU" u="sng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,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задать жару (вместо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жара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), прибавить ходу (вместо прибавить ход).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14)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Ждательный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падеж — Он же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родительно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-винительный падеж: Ждать (кого? чего?) письма (не письмо), Ждать (кого? что?) маму (не мамы), Ждать у моря погоды (не погоду).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15)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Превратительный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(он же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включительный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) падеж. Производное от винительного падежа (в кого? во что?). Применяется исключительно в оборотах речи на подобие: Пойти в летчики, Баллотироваться в </a:t>
            </a:r>
            <a:r>
              <a:rPr lang="ru-RU" u="sng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депутаты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Взять в жены, Годиться в сыновья.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618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418</Words>
  <Application>Microsoft Office PowerPoint</Application>
  <PresentationFormat>Произвольный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22</cp:revision>
  <dcterms:created xsi:type="dcterms:W3CDTF">2019-02-19T14:24:48Z</dcterms:created>
  <dcterms:modified xsi:type="dcterms:W3CDTF">2019-05-17T17:56:52Z</dcterms:modified>
</cp:coreProperties>
</file>